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60"/>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9" r:id="rId28"/>
    <p:sldId id="390" r:id="rId29"/>
    <p:sldId id="391" r:id="rId30"/>
    <p:sldId id="365" r:id="rId31"/>
    <p:sldId id="364" r:id="rId32"/>
    <p:sldId id="357" r:id="rId33"/>
    <p:sldId id="344" r:id="rId34"/>
    <p:sldId id="349" r:id="rId35"/>
    <p:sldId id="395" r:id="rId36"/>
    <p:sldId id="396" r:id="rId37"/>
    <p:sldId id="397" r:id="rId38"/>
    <p:sldId id="345" r:id="rId39"/>
    <p:sldId id="356" r:id="rId40"/>
    <p:sldId id="368" r:id="rId41"/>
    <p:sldId id="369" r:id="rId42"/>
    <p:sldId id="370" r:id="rId43"/>
    <p:sldId id="371" r:id="rId44"/>
    <p:sldId id="372" r:id="rId45"/>
    <p:sldId id="373" r:id="rId46"/>
    <p:sldId id="374" r:id="rId47"/>
    <p:sldId id="375" r:id="rId48"/>
    <p:sldId id="376" r:id="rId49"/>
    <p:sldId id="392" r:id="rId50"/>
    <p:sldId id="398" r:id="rId51"/>
    <p:sldId id="393" r:id="rId52"/>
    <p:sldId id="394" r:id="rId53"/>
    <p:sldId id="366" r:id="rId54"/>
    <p:sldId id="378" r:id="rId55"/>
    <p:sldId id="283" r:id="rId56"/>
    <p:sldId id="321" r:id="rId57"/>
    <p:sldId id="318" r:id="rId58"/>
    <p:sldId id="264" r:id="rId59"/>
  </p:sldIdLst>
  <p:sldSz cx="9144000" cy="5143500" type="screen16x9"/>
  <p:notesSz cx="6858000" cy="9144000"/>
  <p:embeddedFontLst>
    <p:embeddedFont>
      <p:font typeface="Grandview" panose="020B0502040204020203" pitchFamily="34" charset="0"/>
      <p:regular r:id="rId61"/>
      <p:bold r:id="rId62"/>
      <p:italic r:id="rId63"/>
      <p:boldItalic r:id="rId64"/>
    </p:embeddedFont>
    <p:embeddedFont>
      <p:font typeface="IBM Plex Sans" panose="020B0503050203000203" pitchFamily="34" charset="0"/>
      <p:regular r:id="rId65"/>
      <p:bold r:id="rId66"/>
      <p:italic r:id="rId67"/>
      <p:boldItalic r:id="rId68"/>
    </p:embeddedFont>
    <p:embeddedFont>
      <p:font typeface="IBM Plex Sans Medium" panose="020B0603050203000203" pitchFamily="34" charset="0"/>
      <p:regular r:id="rId69"/>
      <p:bold r:id="rId70"/>
      <p:italic r:id="rId71"/>
      <p:boldItalic r:id="rId72"/>
    </p:embeddedFont>
    <p:embeddedFont>
      <p:font typeface="IBM Plex Sans SemiBold" panose="020B0703050203000203" pitchFamily="34" charset="0"/>
      <p:regular r:id="rId73"/>
      <p:bold r:id="rId74"/>
      <p:italic r:id="rId75"/>
      <p:boldItalic r:id="rId76"/>
    </p:embeddedFont>
    <p:embeddedFont>
      <p:font typeface="Tw Cen MT" panose="020B06020201040206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94660"/>
  </p:normalViewPr>
  <p:slideViewPr>
    <p:cSldViewPr snapToGrid="0">
      <p:cViewPr varScale="1">
        <p:scale>
          <a:sx n="85" d="100"/>
          <a:sy n="85" d="100"/>
        </p:scale>
        <p:origin x="9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package" Target="../embeddings/Microsoft_PowerPoint_Presentation.pptx"/><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graphicFrame>
        <p:nvGraphicFramePr>
          <p:cNvPr id="5" name="Object 4">
            <a:hlinkClick r:id="" action="ppaction://ole?verb=0"/>
            <a:extLst>
              <a:ext uri="{FF2B5EF4-FFF2-40B4-BE49-F238E27FC236}">
                <a16:creationId xmlns:a16="http://schemas.microsoft.com/office/drawing/2014/main" id="{304AEBC3-D0C5-E9E5-1A92-89BA802DC652}"/>
              </a:ext>
            </a:extLst>
          </p:cNvPr>
          <p:cNvGraphicFramePr>
            <a:graphicFrameLocks noChangeAspect="1"/>
          </p:cNvGraphicFramePr>
          <p:nvPr>
            <p:extLst>
              <p:ext uri="{D42A27DB-BD31-4B8C-83A1-F6EECF244321}">
                <p14:modId xmlns:p14="http://schemas.microsoft.com/office/powerpoint/2010/main" val="78647075"/>
              </p:ext>
            </p:extLst>
          </p:nvPr>
        </p:nvGraphicFramePr>
        <p:xfrm>
          <a:off x="98425" y="98425"/>
          <a:ext cx="4572000" cy="2573338"/>
        </p:xfrm>
        <a:graphic>
          <a:graphicData uri="http://schemas.openxmlformats.org/presentationml/2006/ole">
            <mc:AlternateContent xmlns:mc="http://schemas.openxmlformats.org/markup-compatibility/2006">
              <mc:Choice xmlns:v="urn:schemas-microsoft-com:vml" Requires="v">
                <p:oleObj name="Presentation" r:id="rId6" imgW="4572042" imgH="2572643" progId="PowerPoint.Show.12">
                  <p:embed/>
                </p:oleObj>
              </mc:Choice>
              <mc:Fallback>
                <p:oleObj name="Presentation" r:id="rId6" imgW="4572042" imgH="2572643" progId="PowerPoint.Show.12">
                  <p:embed/>
                  <p:pic>
                    <p:nvPicPr>
                      <p:cNvPr id="0" name=""/>
                      <p:cNvPicPr/>
                      <p:nvPr/>
                    </p:nvPicPr>
                    <p:blipFill>
                      <a:blip r:embed="rId7"/>
                      <a:stretch>
                        <a:fillRect/>
                      </a:stretch>
                    </p:blipFill>
                    <p:spPr>
                      <a:xfrm>
                        <a:off x="98425" y="98425"/>
                        <a:ext cx="4572000" cy="2573338"/>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59386252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455196124"/>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861052432"/>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844077120"/>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230604" y="0"/>
            <a:ext cx="9217368" cy="572700"/>
          </a:xfrm>
        </p:spPr>
        <p:txBody>
          <a:bodyPr/>
          <a:lstStyle/>
          <a:p>
            <a:r>
              <a:rPr lang="en-US" dirty="0"/>
              <a:t>Deep Learning Results – DRCNN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187767186"/>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a:solidFill>
                            <a:schemeClr val="lt1"/>
                          </a:solidFill>
                          <a:latin typeface="IBM Plex Sans Medium"/>
                          <a:ea typeface="IBM Plex Sans Medium"/>
                          <a:cs typeface="IBM Plex Sans Medium"/>
                          <a:sym typeface="IBM Plex Sans Medium"/>
                        </a:rPr>
                        <a:t>0.85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478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9143718"/>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02939746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4" name="Picture 3" descr="Chart, bar chart&#10;&#10;Description automatically generated">
            <a:extLst>
              <a:ext uri="{FF2B5EF4-FFF2-40B4-BE49-F238E27FC236}">
                <a16:creationId xmlns:a16="http://schemas.microsoft.com/office/drawing/2014/main" id="{86F92815-C288-EE58-19CE-F408D44EBD93}"/>
              </a:ext>
            </a:extLst>
          </p:cNvPr>
          <p:cNvPicPr>
            <a:picLocks noChangeAspect="1"/>
          </p:cNvPicPr>
          <p:nvPr/>
        </p:nvPicPr>
        <p:blipFill>
          <a:blip r:embed="rId2"/>
          <a:stretch>
            <a:fillRect/>
          </a:stretch>
        </p:blipFill>
        <p:spPr>
          <a:xfrm>
            <a:off x="879079" y="1364455"/>
            <a:ext cx="4169648" cy="2712783"/>
          </a:xfrm>
          <a:prstGeom prst="rect">
            <a:avLst/>
          </a:prstGeom>
        </p:spPr>
      </p:pic>
      <p:pic>
        <p:nvPicPr>
          <p:cNvPr id="11" name="Picture 10" descr="Chart, bar chart&#10;&#10;Description automatically generated">
            <a:extLst>
              <a:ext uri="{FF2B5EF4-FFF2-40B4-BE49-F238E27FC236}">
                <a16:creationId xmlns:a16="http://schemas.microsoft.com/office/drawing/2014/main" id="{675BDFCD-8559-DD8D-3BD2-9B26BC550F5D}"/>
              </a:ext>
            </a:extLst>
          </p:cNvPr>
          <p:cNvPicPr>
            <a:picLocks noChangeAspect="1"/>
          </p:cNvPicPr>
          <p:nvPr/>
        </p:nvPicPr>
        <p:blipFill>
          <a:blip r:embed="rId3"/>
          <a:stretch>
            <a:fillRect/>
          </a:stretch>
        </p:blipFill>
        <p:spPr>
          <a:xfrm>
            <a:off x="4248627" y="1363208"/>
            <a:ext cx="3402330" cy="2714030"/>
          </a:xfrm>
          <a:prstGeom prst="rect">
            <a:avLst/>
          </a:prstGeom>
        </p:spPr>
      </p:pic>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328626" y="33481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Real-Time Application</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Real-Time Application</a:t>
            </a:r>
          </a:p>
        </p:txBody>
      </p:sp>
      <p:sp>
        <p:nvSpPr>
          <p:cNvPr id="4" name="Content Placeholder 2">
            <a:extLst>
              <a:ext uri="{FF2B5EF4-FFF2-40B4-BE49-F238E27FC236}">
                <a16:creationId xmlns:a16="http://schemas.microsoft.com/office/drawing/2014/main" id="{B5DE8604-BC1F-A416-9C7B-18C7F91EA14C}"/>
              </a:ext>
            </a:extLst>
          </p:cNvPr>
          <p:cNvSpPr>
            <a:spLocks noGrp="1"/>
          </p:cNvSpPr>
          <p:nvPr/>
        </p:nvSpPr>
        <p:spPr>
          <a:xfrm>
            <a:off x="192207" y="1531434"/>
            <a:ext cx="8951793" cy="246070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The purpose of our application is to help the disabled people to use the mobile phone and perform some important functions through it using only brain signals, and since the main factor in our measures is EEG signal and capture the p300 peak, our mobile application consist of grids this grids flashing in random sequence every grid flashes for 100ms then all flashes pause for 300ms so we can capture if there is a P300 peak appear in the EEG signal or not.</a:t>
            </a:r>
          </a:p>
          <a:p>
            <a:pPr marL="0" indent="0">
              <a:buNone/>
            </a:pPr>
            <a:endParaRPr lang="en-US" sz="2100" dirty="0">
              <a:solidFill>
                <a:schemeClr val="bg1"/>
              </a:solidFill>
              <a:latin typeface="IBM Plex Sans" panose="020B0503050203000203" pitchFamily="34" charset="0"/>
            </a:endParaRPr>
          </a:p>
          <a:p>
            <a:pPr marL="0" indent="0">
              <a:buNone/>
            </a:pPr>
            <a:endParaRPr lang="en-US" dirty="0"/>
          </a:p>
        </p:txBody>
      </p:sp>
    </p:spTree>
    <p:extLst>
      <p:ext uri="{BB962C8B-B14F-4D97-AF65-F5344CB8AC3E}">
        <p14:creationId xmlns:p14="http://schemas.microsoft.com/office/powerpoint/2010/main" val="1649937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10" descr="A screenshot of a phone&#10;&#10;Description automatically generated with medium confidence">
            <a:extLst>
              <a:ext uri="{FF2B5EF4-FFF2-40B4-BE49-F238E27FC236}">
                <a16:creationId xmlns:a16="http://schemas.microsoft.com/office/drawing/2014/main" id="{C8E56D8C-CC80-3E40-B6E1-33EF5E209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98" y="703421"/>
            <a:ext cx="1936868" cy="36456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1" descr="A screenshot of a phone&#10;&#10;Description automatically generated with medium confidence">
            <a:extLst>
              <a:ext uri="{FF2B5EF4-FFF2-40B4-BE49-F238E27FC236}">
                <a16:creationId xmlns:a16="http://schemas.microsoft.com/office/drawing/2014/main" id="{2435D4CE-B4CA-63F4-4576-EFAD73542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534" y="694298"/>
            <a:ext cx="1936868" cy="363068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6" descr="A screenshot of a phone&#10;&#10;Description automatically generated with low confidence">
            <a:extLst>
              <a:ext uri="{FF2B5EF4-FFF2-40B4-BE49-F238E27FC236}">
                <a16:creationId xmlns:a16="http://schemas.microsoft.com/office/drawing/2014/main" id="{2FA4907E-A312-018B-D981-0EB1CF41C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679" y="694297"/>
            <a:ext cx="1970052" cy="363068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7" descr="A screenshot of a phone&#10;&#10;Description automatically generated with medium confidence">
            <a:extLst>
              <a:ext uri="{FF2B5EF4-FFF2-40B4-BE49-F238E27FC236}">
                <a16:creationId xmlns:a16="http://schemas.microsoft.com/office/drawing/2014/main" id="{33AF94C5-960D-D303-265B-D777F69A5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945" y="694298"/>
            <a:ext cx="1936868" cy="36398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68FD5EE3-7662-7611-EAD9-0D5A8460312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AB3117E2-8607-8F5E-9380-62B3520829EA}"/>
              </a:ext>
            </a:extLst>
          </p:cNvPr>
          <p:cNvSpPr>
            <a:spLocks noChangeArrowheads="1"/>
          </p:cNvSpPr>
          <p:nvPr/>
        </p:nvSpPr>
        <p:spPr bwMode="auto">
          <a:xfrm>
            <a:off x="4936828" y="210979"/>
            <a:ext cx="18473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700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8158101-8F33-0400-B895-5CA8DB31E3D4}"/>
              </a:ext>
            </a:extLst>
          </p:cNvPr>
          <p:cNvSpPr>
            <a:spLocks noGrp="1"/>
          </p:cNvSpPr>
          <p:nvPr/>
        </p:nvSpPr>
        <p:spPr>
          <a:xfrm>
            <a:off x="96103" y="111046"/>
            <a:ext cx="8951793" cy="49441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endParaRPr lang="en-US" sz="2100" dirty="0">
              <a:solidFill>
                <a:schemeClr val="bg1"/>
              </a:solidFill>
              <a:latin typeface="IBM Plex Sans" panose="020B0503050203000203" pitchFamily="34" charset="0"/>
            </a:endParaRPr>
          </a:p>
          <a:p>
            <a:pPr marL="0" indent="0">
              <a:buNone/>
            </a:pPr>
            <a:endParaRPr lang="en-US" dirty="0"/>
          </a:p>
        </p:txBody>
      </p:sp>
      <p:sp>
        <p:nvSpPr>
          <p:cNvPr id="11" name="Content Placeholder 2">
            <a:extLst>
              <a:ext uri="{FF2B5EF4-FFF2-40B4-BE49-F238E27FC236}">
                <a16:creationId xmlns:a16="http://schemas.microsoft.com/office/drawing/2014/main" id="{FD58AD99-64EA-65DF-221A-973AC3019457}"/>
              </a:ext>
            </a:extLst>
          </p:cNvPr>
          <p:cNvSpPr>
            <a:spLocks noGrp="1"/>
          </p:cNvSpPr>
          <p:nvPr/>
        </p:nvSpPr>
        <p:spPr>
          <a:xfrm>
            <a:off x="96103" y="185853"/>
            <a:ext cx="8951793" cy="136044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Our project flow is as follows: the first thing we plugged in EMOTIV headset with the dongle to the pc and connect it to the EMOTIV-PRO application then we start streaming data from Lab Streaming Layer option in the application</a:t>
            </a:r>
          </a:p>
          <a:p>
            <a:pPr marL="0" indent="0">
              <a:buNone/>
            </a:pPr>
            <a:endParaRPr lang="en-US" dirty="0"/>
          </a:p>
        </p:txBody>
      </p:sp>
      <p:pic>
        <p:nvPicPr>
          <p:cNvPr id="12" name="Picture 11" descr="A screenshot of a computer&#10;&#10;Description automatically generated with medium confidence">
            <a:extLst>
              <a:ext uri="{FF2B5EF4-FFF2-40B4-BE49-F238E27FC236}">
                <a16:creationId xmlns:a16="http://schemas.microsoft.com/office/drawing/2014/main" id="{4C20EF28-DF70-F581-B3F4-99DB0DDC0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976" y="1918555"/>
            <a:ext cx="5484717" cy="2802128"/>
          </a:xfrm>
          <a:prstGeom prst="rect">
            <a:avLst/>
          </a:prstGeom>
        </p:spPr>
      </p:pic>
    </p:spTree>
    <p:extLst>
      <p:ext uri="{BB962C8B-B14F-4D97-AF65-F5344CB8AC3E}">
        <p14:creationId xmlns:p14="http://schemas.microsoft.com/office/powerpoint/2010/main" val="205953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eadphones with a microphone&#10;&#10;Description automatically generated">
            <a:extLst>
              <a:ext uri="{FF2B5EF4-FFF2-40B4-BE49-F238E27FC236}">
                <a16:creationId xmlns:a16="http://schemas.microsoft.com/office/drawing/2014/main" id="{5E045CE2-283F-7412-36B3-CADCD583AD06}"/>
              </a:ext>
            </a:extLst>
          </p:cNvPr>
          <p:cNvPicPr>
            <a:picLocks noChangeAspect="1"/>
          </p:cNvPicPr>
          <p:nvPr/>
        </p:nvPicPr>
        <p:blipFill>
          <a:blip r:embed="rId2"/>
          <a:stretch>
            <a:fillRect/>
          </a:stretch>
        </p:blipFill>
        <p:spPr>
          <a:xfrm>
            <a:off x="632363" y="1966335"/>
            <a:ext cx="1397155" cy="1397155"/>
          </a:xfrm>
          <a:prstGeom prst="rect">
            <a:avLst/>
          </a:prstGeom>
        </p:spPr>
      </p:pic>
      <p:sp>
        <p:nvSpPr>
          <p:cNvPr id="7" name="Title 1">
            <a:extLst>
              <a:ext uri="{FF2B5EF4-FFF2-40B4-BE49-F238E27FC236}">
                <a16:creationId xmlns:a16="http://schemas.microsoft.com/office/drawing/2014/main" id="{6BD06D4D-066C-F577-53B5-20A6ACC9AB84}"/>
              </a:ext>
            </a:extLst>
          </p:cNvPr>
          <p:cNvSpPr>
            <a:spLocks noGrp="1"/>
          </p:cNvSpPr>
          <p:nvPr>
            <p:ph type="title"/>
          </p:nvPr>
        </p:nvSpPr>
        <p:spPr>
          <a:xfrm>
            <a:off x="110699" y="95670"/>
            <a:ext cx="6409047" cy="572700"/>
          </a:xfrm>
        </p:spPr>
        <p:txBody>
          <a:bodyPr/>
          <a:lstStyle/>
          <a:p>
            <a:r>
              <a:rPr lang="en-US" dirty="0"/>
              <a:t>Real-Time Application Flow</a:t>
            </a:r>
          </a:p>
        </p:txBody>
      </p:sp>
      <p:sp>
        <p:nvSpPr>
          <p:cNvPr id="11" name="Arrow: Right 10">
            <a:extLst>
              <a:ext uri="{FF2B5EF4-FFF2-40B4-BE49-F238E27FC236}">
                <a16:creationId xmlns:a16="http://schemas.microsoft.com/office/drawing/2014/main" id="{CBF4C2FF-CDBE-F296-4F9D-3393228A0229}"/>
              </a:ext>
            </a:extLst>
          </p:cNvPr>
          <p:cNvSpPr/>
          <p:nvPr/>
        </p:nvSpPr>
        <p:spPr>
          <a:xfrm>
            <a:off x="2341753" y="2527380"/>
            <a:ext cx="1182029" cy="431413"/>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13" name="Picture 12" descr="A computer tower with blue lights&#10;&#10;Description automatically generated">
            <a:extLst>
              <a:ext uri="{FF2B5EF4-FFF2-40B4-BE49-F238E27FC236}">
                <a16:creationId xmlns:a16="http://schemas.microsoft.com/office/drawing/2014/main" id="{BB31C082-978D-D1A9-79DD-4146AE990D91}"/>
              </a:ext>
            </a:extLst>
          </p:cNvPr>
          <p:cNvPicPr>
            <a:picLocks noChangeAspect="1"/>
          </p:cNvPicPr>
          <p:nvPr/>
        </p:nvPicPr>
        <p:blipFill>
          <a:blip r:embed="rId3"/>
          <a:stretch>
            <a:fillRect/>
          </a:stretch>
        </p:blipFill>
        <p:spPr>
          <a:xfrm>
            <a:off x="3776543" y="1895479"/>
            <a:ext cx="1538869" cy="1538869"/>
          </a:xfrm>
          <a:prstGeom prst="rect">
            <a:avLst/>
          </a:prstGeom>
        </p:spPr>
      </p:pic>
      <p:sp>
        <p:nvSpPr>
          <p:cNvPr id="14" name="Title 1">
            <a:extLst>
              <a:ext uri="{FF2B5EF4-FFF2-40B4-BE49-F238E27FC236}">
                <a16:creationId xmlns:a16="http://schemas.microsoft.com/office/drawing/2014/main" id="{99107FAD-E4DF-6C58-C13E-8C572835DF5D}"/>
              </a:ext>
            </a:extLst>
          </p:cNvPr>
          <p:cNvSpPr txBox="1">
            <a:spLocks/>
          </p:cNvSpPr>
          <p:nvPr/>
        </p:nvSpPr>
        <p:spPr>
          <a:xfrm>
            <a:off x="727730" y="3363490"/>
            <a:ext cx="1457906" cy="367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sz="1100" dirty="0"/>
              <a:t>EMOTIV Headset</a:t>
            </a:r>
          </a:p>
        </p:txBody>
      </p:sp>
      <p:sp>
        <p:nvSpPr>
          <p:cNvPr id="16" name="Title 1">
            <a:extLst>
              <a:ext uri="{FF2B5EF4-FFF2-40B4-BE49-F238E27FC236}">
                <a16:creationId xmlns:a16="http://schemas.microsoft.com/office/drawing/2014/main" id="{9F29BF2C-163B-029C-F613-822857AED43D}"/>
              </a:ext>
            </a:extLst>
          </p:cNvPr>
          <p:cNvSpPr txBox="1">
            <a:spLocks/>
          </p:cNvSpPr>
          <p:nvPr/>
        </p:nvSpPr>
        <p:spPr>
          <a:xfrm>
            <a:off x="4010312" y="3363490"/>
            <a:ext cx="1457906" cy="367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sz="1100" dirty="0"/>
              <a:t>Local Server</a:t>
            </a:r>
          </a:p>
        </p:txBody>
      </p:sp>
      <p:sp>
        <p:nvSpPr>
          <p:cNvPr id="17" name="Arrow: Right 16">
            <a:extLst>
              <a:ext uri="{FF2B5EF4-FFF2-40B4-BE49-F238E27FC236}">
                <a16:creationId xmlns:a16="http://schemas.microsoft.com/office/drawing/2014/main" id="{3AD87AC9-316C-D2A7-B5EC-B8176058CC78}"/>
              </a:ext>
            </a:extLst>
          </p:cNvPr>
          <p:cNvSpPr/>
          <p:nvPr/>
        </p:nvSpPr>
        <p:spPr>
          <a:xfrm>
            <a:off x="5270807" y="2527379"/>
            <a:ext cx="1182029" cy="431413"/>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21" name="Picture 20" descr="A black background with a black square&#10;&#10;Description automatically generated">
            <a:extLst>
              <a:ext uri="{FF2B5EF4-FFF2-40B4-BE49-F238E27FC236}">
                <a16:creationId xmlns:a16="http://schemas.microsoft.com/office/drawing/2014/main" id="{9EA10092-70B4-9395-621E-8C1E2616B8B6}"/>
              </a:ext>
            </a:extLst>
          </p:cNvPr>
          <p:cNvPicPr>
            <a:picLocks noChangeAspect="1"/>
          </p:cNvPicPr>
          <p:nvPr/>
        </p:nvPicPr>
        <p:blipFill>
          <a:blip r:embed="rId4"/>
          <a:stretch>
            <a:fillRect/>
          </a:stretch>
        </p:blipFill>
        <p:spPr>
          <a:xfrm>
            <a:off x="6542046" y="1449409"/>
            <a:ext cx="1932877" cy="1932877"/>
          </a:xfrm>
          <a:prstGeom prst="rect">
            <a:avLst/>
          </a:prstGeom>
        </p:spPr>
      </p:pic>
      <p:sp>
        <p:nvSpPr>
          <p:cNvPr id="22" name="Title 1">
            <a:extLst>
              <a:ext uri="{FF2B5EF4-FFF2-40B4-BE49-F238E27FC236}">
                <a16:creationId xmlns:a16="http://schemas.microsoft.com/office/drawing/2014/main" id="{D25F8F01-61A5-8BC7-82C7-38EDFD283FBE}"/>
              </a:ext>
            </a:extLst>
          </p:cNvPr>
          <p:cNvSpPr txBox="1">
            <a:spLocks/>
          </p:cNvSpPr>
          <p:nvPr/>
        </p:nvSpPr>
        <p:spPr>
          <a:xfrm>
            <a:off x="6846031" y="3363490"/>
            <a:ext cx="1457906" cy="367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sz="1100" dirty="0"/>
              <a:t>Mobile Application</a:t>
            </a:r>
          </a:p>
        </p:txBody>
      </p:sp>
    </p:spTree>
    <p:extLst>
      <p:ext uri="{BB962C8B-B14F-4D97-AF65-F5344CB8AC3E}">
        <p14:creationId xmlns:p14="http://schemas.microsoft.com/office/powerpoint/2010/main" val="1718868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3DDE92F-FAE2-CEE7-55C1-D78FBE74B359}"/>
              </a:ext>
            </a:extLst>
          </p:cNvPr>
          <p:cNvSpPr>
            <a:spLocks noGrp="1"/>
          </p:cNvSpPr>
          <p:nvPr>
            <p:ph type="subTitle" idx="1"/>
          </p:nvPr>
        </p:nvSpPr>
        <p:spPr>
          <a:xfrm>
            <a:off x="-317757" y="0"/>
            <a:ext cx="4468275" cy="528000"/>
          </a:xfrm>
        </p:spPr>
        <p:txBody>
          <a:bodyPr/>
          <a:lstStyle/>
          <a:p>
            <a:r>
              <a:rPr lang="en-US" sz="3500" b="1" dirty="0">
                <a:latin typeface="IBM Plex Sans" panose="020B0503050203000203" pitchFamily="34" charset="0"/>
              </a:rPr>
              <a:t>Hardware Circuit</a:t>
            </a:r>
          </a:p>
        </p:txBody>
      </p:sp>
      <p:pic>
        <p:nvPicPr>
          <p:cNvPr id="6" name="Picture 5" descr="A circuit board with wires&#10;&#10;Description automatically generated with low confidence">
            <a:extLst>
              <a:ext uri="{FF2B5EF4-FFF2-40B4-BE49-F238E27FC236}">
                <a16:creationId xmlns:a16="http://schemas.microsoft.com/office/drawing/2014/main" id="{85D737A3-C4EA-8FDD-B109-F63499460259}"/>
              </a:ext>
            </a:extLst>
          </p:cNvPr>
          <p:cNvPicPr>
            <a:picLocks noChangeAspect="1"/>
          </p:cNvPicPr>
          <p:nvPr/>
        </p:nvPicPr>
        <p:blipFill>
          <a:blip r:embed="rId2"/>
          <a:stretch>
            <a:fillRect/>
          </a:stretch>
        </p:blipFill>
        <p:spPr>
          <a:xfrm>
            <a:off x="7000874" y="1285874"/>
            <a:ext cx="1928813" cy="2571750"/>
          </a:xfrm>
          <a:prstGeom prst="rect">
            <a:avLst/>
          </a:prstGeom>
        </p:spPr>
      </p:pic>
      <p:pic>
        <p:nvPicPr>
          <p:cNvPr id="8" name="Picture 7" descr="A close-up of a circuit board&#10;&#10;Description automatically generated with low confidence">
            <a:extLst>
              <a:ext uri="{FF2B5EF4-FFF2-40B4-BE49-F238E27FC236}">
                <a16:creationId xmlns:a16="http://schemas.microsoft.com/office/drawing/2014/main" id="{6E02EA3D-1328-4C59-58F5-C1CBAFB6F9A2}"/>
              </a:ext>
            </a:extLst>
          </p:cNvPr>
          <p:cNvPicPr>
            <a:picLocks noChangeAspect="1"/>
          </p:cNvPicPr>
          <p:nvPr/>
        </p:nvPicPr>
        <p:blipFill>
          <a:blip r:embed="rId3"/>
          <a:stretch>
            <a:fillRect/>
          </a:stretch>
        </p:blipFill>
        <p:spPr>
          <a:xfrm>
            <a:off x="4695748" y="1285873"/>
            <a:ext cx="1928813" cy="2571751"/>
          </a:xfrm>
          <a:prstGeom prst="rect">
            <a:avLst/>
          </a:prstGeom>
        </p:spPr>
      </p:pic>
      <p:pic>
        <p:nvPicPr>
          <p:cNvPr id="10" name="Picture 9" descr="A close-up of a circuit board&#10;&#10;Description automatically generated with low confidence">
            <a:extLst>
              <a:ext uri="{FF2B5EF4-FFF2-40B4-BE49-F238E27FC236}">
                <a16:creationId xmlns:a16="http://schemas.microsoft.com/office/drawing/2014/main" id="{0BC1CDD2-3EDB-21A1-290C-42BCCE036E70}"/>
              </a:ext>
            </a:extLst>
          </p:cNvPr>
          <p:cNvPicPr>
            <a:picLocks noChangeAspect="1"/>
          </p:cNvPicPr>
          <p:nvPr/>
        </p:nvPicPr>
        <p:blipFill>
          <a:blip r:embed="rId4"/>
          <a:stretch>
            <a:fillRect/>
          </a:stretch>
        </p:blipFill>
        <p:spPr>
          <a:xfrm>
            <a:off x="2455031" y="1285873"/>
            <a:ext cx="1928813" cy="2571751"/>
          </a:xfrm>
          <a:prstGeom prst="rect">
            <a:avLst/>
          </a:prstGeom>
        </p:spPr>
      </p:pic>
      <p:pic>
        <p:nvPicPr>
          <p:cNvPr id="14" name="Picture 13" descr="A close-up of a circuit board&#10;&#10;Description automatically generated with medium confidence">
            <a:extLst>
              <a:ext uri="{FF2B5EF4-FFF2-40B4-BE49-F238E27FC236}">
                <a16:creationId xmlns:a16="http://schemas.microsoft.com/office/drawing/2014/main" id="{C04B1CFC-D899-FC95-2C6C-7792CE1EA691}"/>
              </a:ext>
            </a:extLst>
          </p:cNvPr>
          <p:cNvPicPr>
            <a:picLocks noChangeAspect="1"/>
          </p:cNvPicPr>
          <p:nvPr/>
        </p:nvPicPr>
        <p:blipFill>
          <a:blip r:embed="rId5"/>
          <a:stretch>
            <a:fillRect/>
          </a:stretch>
        </p:blipFill>
        <p:spPr>
          <a:xfrm>
            <a:off x="214313" y="1278727"/>
            <a:ext cx="1928814" cy="2571751"/>
          </a:xfrm>
          <a:prstGeom prst="rect">
            <a:avLst/>
          </a:prstGeom>
        </p:spPr>
      </p:pic>
      <p:sp>
        <p:nvSpPr>
          <p:cNvPr id="15" name="TextBox 14">
            <a:extLst>
              <a:ext uri="{FF2B5EF4-FFF2-40B4-BE49-F238E27FC236}">
                <a16:creationId xmlns:a16="http://schemas.microsoft.com/office/drawing/2014/main" id="{1B950E57-BB79-C59B-8CE3-17B98E0DD0C1}"/>
              </a:ext>
            </a:extLst>
          </p:cNvPr>
          <p:cNvSpPr txBox="1"/>
          <p:nvPr/>
        </p:nvSpPr>
        <p:spPr>
          <a:xfrm>
            <a:off x="7209304" y="3957639"/>
            <a:ext cx="1511952"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ADC converter</a:t>
            </a:r>
          </a:p>
        </p:txBody>
      </p:sp>
      <p:sp>
        <p:nvSpPr>
          <p:cNvPr id="16" name="TextBox 15">
            <a:extLst>
              <a:ext uri="{FF2B5EF4-FFF2-40B4-BE49-F238E27FC236}">
                <a16:creationId xmlns:a16="http://schemas.microsoft.com/office/drawing/2014/main" id="{ABD0E555-81BB-22F7-0A23-DD602301342E}"/>
              </a:ext>
            </a:extLst>
          </p:cNvPr>
          <p:cNvSpPr txBox="1"/>
          <p:nvPr/>
        </p:nvSpPr>
        <p:spPr>
          <a:xfrm>
            <a:off x="681628" y="3920377"/>
            <a:ext cx="994183"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HPF-LPF</a:t>
            </a:r>
          </a:p>
        </p:txBody>
      </p:sp>
      <p:sp>
        <p:nvSpPr>
          <p:cNvPr id="17" name="TextBox 16">
            <a:extLst>
              <a:ext uri="{FF2B5EF4-FFF2-40B4-BE49-F238E27FC236}">
                <a16:creationId xmlns:a16="http://schemas.microsoft.com/office/drawing/2014/main" id="{68944023-BC12-C2F8-C9AA-EDD63AA7E772}"/>
              </a:ext>
            </a:extLst>
          </p:cNvPr>
          <p:cNvSpPr txBox="1"/>
          <p:nvPr/>
        </p:nvSpPr>
        <p:spPr>
          <a:xfrm>
            <a:off x="2737199" y="3919749"/>
            <a:ext cx="1364476"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Preamplifier</a:t>
            </a:r>
          </a:p>
        </p:txBody>
      </p:sp>
      <p:sp>
        <p:nvSpPr>
          <p:cNvPr id="18" name="TextBox 17">
            <a:extLst>
              <a:ext uri="{FF2B5EF4-FFF2-40B4-BE49-F238E27FC236}">
                <a16:creationId xmlns:a16="http://schemas.microsoft.com/office/drawing/2014/main" id="{C09FF117-549C-6F90-1FA6-9217AB036097}"/>
              </a:ext>
            </a:extLst>
          </p:cNvPr>
          <p:cNvSpPr txBox="1"/>
          <p:nvPr/>
        </p:nvSpPr>
        <p:spPr>
          <a:xfrm>
            <a:off x="4974712" y="3957639"/>
            <a:ext cx="1495922"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Main amplifier</a:t>
            </a:r>
          </a:p>
        </p:txBody>
      </p:sp>
    </p:spTree>
    <p:extLst>
      <p:ext uri="{BB962C8B-B14F-4D97-AF65-F5344CB8AC3E}">
        <p14:creationId xmlns:p14="http://schemas.microsoft.com/office/powerpoint/2010/main" val="2058462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3">
            <a:extLst>
              <a:ext uri="{FF2B5EF4-FFF2-40B4-BE49-F238E27FC236}">
                <a16:creationId xmlns:a16="http://schemas.microsoft.com/office/drawing/2014/main" id="{254E4F51-43FD-1545-B4D7-6822063D22DF}"/>
              </a:ext>
            </a:extLst>
          </p:cNvPr>
          <p:cNvSpPr>
            <a:spLocks noGrp="1"/>
          </p:cNvSpPr>
          <p:nvPr>
            <p:ph type="subTitle" idx="1"/>
          </p:nvPr>
        </p:nvSpPr>
        <p:spPr>
          <a:xfrm>
            <a:off x="0" y="0"/>
            <a:ext cx="2202772" cy="528000"/>
          </a:xfrm>
        </p:spPr>
        <p:txBody>
          <a:bodyPr/>
          <a:lstStyle/>
          <a:p>
            <a:r>
              <a:rPr lang="en-US" sz="3500" b="1" dirty="0">
                <a:latin typeface="IBM Plex Sans" panose="020B0503050203000203" pitchFamily="34" charset="0"/>
              </a:rPr>
              <a:t>EMOTIV</a:t>
            </a:r>
          </a:p>
        </p:txBody>
      </p:sp>
      <p:sp>
        <p:nvSpPr>
          <p:cNvPr id="6" name="Subtitle 3">
            <a:extLst>
              <a:ext uri="{FF2B5EF4-FFF2-40B4-BE49-F238E27FC236}">
                <a16:creationId xmlns:a16="http://schemas.microsoft.com/office/drawing/2014/main" id="{6B55C60A-6627-4DBC-C140-07CAD3EAB881}"/>
              </a:ext>
            </a:extLst>
          </p:cNvPr>
          <p:cNvSpPr txBox="1">
            <a:spLocks/>
          </p:cNvSpPr>
          <p:nvPr/>
        </p:nvSpPr>
        <p:spPr>
          <a:xfrm>
            <a:off x="81776" y="654204"/>
            <a:ext cx="8987883" cy="4334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algn="l"/>
            <a:r>
              <a:rPr lang="en-US" dirty="0"/>
              <a:t>The EMOTIV headset is a wearable device designed to capture and interpret brain</a:t>
            </a:r>
          </a:p>
          <a:p>
            <a:pPr algn="l"/>
            <a:r>
              <a:rPr lang="en-US" dirty="0"/>
              <a:t> activity with a non-invasive way for various applications . It utilizes</a:t>
            </a:r>
          </a:p>
          <a:p>
            <a:pPr algn="l"/>
            <a:r>
              <a:rPr lang="en-US" dirty="0"/>
              <a:t> electroencephalography (EEG) technology to detect and measure electrical</a:t>
            </a:r>
          </a:p>
          <a:p>
            <a:pPr algn="l"/>
            <a:r>
              <a:rPr lang="en-US" dirty="0"/>
              <a:t> signals generated by the brain. EMOTIV headsets typically have 14 or 24 electrodes</a:t>
            </a:r>
          </a:p>
          <a:p>
            <a:pPr algn="l"/>
            <a:r>
              <a:rPr lang="en-US" dirty="0"/>
              <a:t> that are placed on the scalp with specific locations, these locations defined by a</a:t>
            </a:r>
          </a:p>
          <a:p>
            <a:pPr algn="l"/>
            <a:r>
              <a:rPr lang="en-US" dirty="0"/>
              <a:t> system called  ten-twenty system</a:t>
            </a:r>
          </a:p>
          <a:p>
            <a:pPr algn="l"/>
            <a:endParaRPr lang="en-US" dirty="0"/>
          </a:p>
          <a:p>
            <a:pPr algn="l"/>
            <a:endParaRPr lang="en-US" dirty="0"/>
          </a:p>
          <a:p>
            <a:pPr algn="l"/>
            <a:r>
              <a:rPr lang="en-US" dirty="0"/>
              <a:t>In our project, we use a certain type of EMOTIV headset called EMOTIV epoch x</a:t>
            </a:r>
          </a:p>
          <a:p>
            <a:pPr algn="l"/>
            <a:r>
              <a:rPr lang="en-US" dirty="0"/>
              <a:t> which consists of 14 electrodes and 2 references channels </a:t>
            </a:r>
          </a:p>
          <a:p>
            <a:pPr algn="l"/>
            <a:endParaRPr lang="en-US" dirty="0"/>
          </a:p>
          <a:p>
            <a:pPr algn="l"/>
            <a:endParaRPr lang="en-US" dirty="0"/>
          </a:p>
        </p:txBody>
      </p:sp>
    </p:spTree>
    <p:extLst>
      <p:ext uri="{BB962C8B-B14F-4D97-AF65-F5344CB8AC3E}">
        <p14:creationId xmlns:p14="http://schemas.microsoft.com/office/powerpoint/2010/main" val="1674954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2B15AB-DAD9-E00D-C7CC-889954C397F6}"/>
              </a:ext>
            </a:extLst>
          </p:cNvPr>
          <p:cNvSpPr txBox="1"/>
          <p:nvPr/>
        </p:nvSpPr>
        <p:spPr>
          <a:xfrm>
            <a:off x="2955600" y="158400"/>
            <a:ext cx="3448800" cy="630942"/>
          </a:xfrm>
          <a:prstGeom prst="rect">
            <a:avLst/>
          </a:prstGeom>
          <a:noFill/>
        </p:spPr>
        <p:txBody>
          <a:bodyPr wrap="square" rtlCol="0">
            <a:spAutoFit/>
          </a:bodyPr>
          <a:lstStyle/>
          <a:p>
            <a:r>
              <a:rPr lang="en-US" sz="3500" b="1" dirty="0" err="1">
                <a:solidFill>
                  <a:schemeClr val="lt1"/>
                </a:solidFill>
                <a:latin typeface="Grandview" panose="020F0502020204030204" pitchFamily="34" charset="0"/>
                <a:sym typeface="IBM Plex Sans Medium"/>
              </a:rPr>
              <a:t>Emotiv</a:t>
            </a:r>
            <a:r>
              <a:rPr lang="en-US" sz="3500" b="1" dirty="0">
                <a:solidFill>
                  <a:schemeClr val="lt1"/>
                </a:solidFill>
                <a:latin typeface="Grandview" panose="020F0502020204030204" pitchFamily="34" charset="0"/>
                <a:sym typeface="IBM Plex Sans Medium"/>
              </a:rPr>
              <a:t> Results</a:t>
            </a:r>
          </a:p>
        </p:txBody>
      </p:sp>
      <p:pic>
        <p:nvPicPr>
          <p:cNvPr id="3" name="Picture 2">
            <a:extLst>
              <a:ext uri="{FF2B5EF4-FFF2-40B4-BE49-F238E27FC236}">
                <a16:creationId xmlns:a16="http://schemas.microsoft.com/office/drawing/2014/main" id="{196B6C77-4F50-6F23-1DC7-1F062DEBB3A7}"/>
              </a:ext>
            </a:extLst>
          </p:cNvPr>
          <p:cNvPicPr>
            <a:picLocks noChangeAspect="1"/>
          </p:cNvPicPr>
          <p:nvPr/>
        </p:nvPicPr>
        <p:blipFill>
          <a:blip r:embed="rId2"/>
          <a:stretch>
            <a:fillRect/>
          </a:stretch>
        </p:blipFill>
        <p:spPr>
          <a:xfrm>
            <a:off x="421730" y="3660741"/>
            <a:ext cx="8516539" cy="1219370"/>
          </a:xfrm>
          <a:prstGeom prst="rect">
            <a:avLst/>
          </a:prstGeom>
        </p:spPr>
      </p:pic>
      <p:pic>
        <p:nvPicPr>
          <p:cNvPr id="5" name="Picture 4">
            <a:extLst>
              <a:ext uri="{FF2B5EF4-FFF2-40B4-BE49-F238E27FC236}">
                <a16:creationId xmlns:a16="http://schemas.microsoft.com/office/drawing/2014/main" id="{61F73B71-E276-1146-B5CF-5EF7A8433846}"/>
              </a:ext>
            </a:extLst>
          </p:cNvPr>
          <p:cNvPicPr>
            <a:picLocks noChangeAspect="1"/>
          </p:cNvPicPr>
          <p:nvPr/>
        </p:nvPicPr>
        <p:blipFill>
          <a:blip r:embed="rId3"/>
          <a:stretch>
            <a:fillRect/>
          </a:stretch>
        </p:blipFill>
        <p:spPr>
          <a:xfrm>
            <a:off x="871200" y="957599"/>
            <a:ext cx="7315200" cy="2534885"/>
          </a:xfrm>
          <a:prstGeom prst="rect">
            <a:avLst/>
          </a:prstGeom>
        </p:spPr>
      </p:pic>
    </p:spTree>
    <p:extLst>
      <p:ext uri="{BB962C8B-B14F-4D97-AF65-F5344CB8AC3E}">
        <p14:creationId xmlns:p14="http://schemas.microsoft.com/office/powerpoint/2010/main" val="468188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BFA618-F4CE-9786-84C7-A0C372A74261}"/>
              </a:ext>
            </a:extLst>
          </p:cNvPr>
          <p:cNvSpPr/>
          <p:nvPr/>
        </p:nvSpPr>
        <p:spPr>
          <a:xfrm>
            <a:off x="957600" y="698400"/>
            <a:ext cx="7552800" cy="39888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7AA4B0F-EC42-B31A-142B-D58C28E2B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799" y="651599"/>
            <a:ext cx="6602402" cy="408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003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53890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p:txBody>
      </p:sp>
    </p:spTree>
    <p:extLst>
      <p:ext uri="{BB962C8B-B14F-4D97-AF65-F5344CB8AC3E}">
        <p14:creationId xmlns:p14="http://schemas.microsoft.com/office/powerpoint/2010/main" val="3255160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TotalTime>
  <Words>1966</Words>
  <Application>Microsoft Office PowerPoint</Application>
  <PresentationFormat>On-screen Show (16:9)</PresentationFormat>
  <Paragraphs>464</Paragraphs>
  <Slides>58</Slides>
  <Notes>16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9" baseType="lpstr">
      <vt:lpstr>IBM Plex Sans SemiBold</vt:lpstr>
      <vt:lpstr>futura-pt</vt:lpstr>
      <vt:lpstr>Tw Cen MT</vt:lpstr>
      <vt:lpstr>Times New Roman</vt:lpstr>
      <vt:lpstr>IBM Plex Sans Medium</vt:lpstr>
      <vt:lpstr>-apple-system</vt:lpstr>
      <vt:lpstr>Arial</vt:lpstr>
      <vt:lpstr>IBM Plex Sans</vt:lpstr>
      <vt:lpstr>Grandview</vt:lpstr>
      <vt:lpstr>Korean AI Agency Pitch Deck XL by Slidesgo</vt:lpstr>
      <vt:lpstr>Microsoft PowerPoint Presentation</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V2</vt:lpstr>
      <vt:lpstr>Deep Learning Results – ChronoNet V3</vt:lpstr>
      <vt:lpstr>Deep Learning Results – DRCNN</vt:lpstr>
      <vt:lpstr>Deep Learning Results – CNN with class weight &amp; no K-fold</vt:lpstr>
      <vt:lpstr>Deep Learning Results – CNN with K-fold &amp; class weight</vt:lpstr>
      <vt:lpstr>Results summary  </vt:lpstr>
      <vt:lpstr>Real-Time Application</vt:lpstr>
      <vt:lpstr>Real-Time Application</vt:lpstr>
      <vt:lpstr>PowerPoint Presentation</vt:lpstr>
      <vt:lpstr>PowerPoint Presentation</vt:lpstr>
      <vt:lpstr>Real-Time Application Flow</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PowerPoint Presentation</vt:lpstr>
      <vt:lpstr>PowerPoint Presentation</vt:lpstr>
      <vt:lpstr>PowerPoint Presentation</vt:lpstr>
      <vt:lpstr>PowerPoint Presentation</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dc:creator>mohammed nour</dc:creator>
  <cp:lastModifiedBy>norhan</cp:lastModifiedBy>
  <cp:revision>77</cp:revision>
  <dcterms:modified xsi:type="dcterms:W3CDTF">2023-07-18T21:44:30Z</dcterms:modified>
</cp:coreProperties>
</file>